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3" r:id="rId14"/>
    <p:sldId id="270" r:id="rId15"/>
    <p:sldId id="271" r:id="rId16"/>
    <p:sldId id="272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968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2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27fcb00dcfdb271757c#tid=6705f246f3f500000971b74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2e3ae6d82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958a51c31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语篇提升-七选五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语篇提升-七选五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5_1#a714c36f3?pid=53f3bc2e6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1800" dirty="0"/>
          </a:p>
        </p:txBody>
      </p:sp>
      <p:sp>
        <p:nvSpPr>
          <p:cNvPr id="3" name="QB_6_AN.66_1#a714c36f3.blank?pid=53f3bc2e6&amp;color=0,55,96&amp;vpa=37&amp;vtp=1&amp;bbb=1"/>
          <p:cNvSpPr/>
          <p:nvPr/>
        </p:nvSpPr>
        <p:spPr>
          <a:xfrm>
            <a:off x="692626" y="1457325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endParaRPr lang="en-US" altLang="zh-CN" dirty="0"/>
          </a:p>
        </p:txBody>
      </p:sp>
      <p:sp>
        <p:nvSpPr>
          <p:cNvPr id="4" name="QB_6_AS.67_1#a714c36f3?pid=53f3bc2e6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为固定搭配，意为“保护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免受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”。故填from。</a:t>
            </a:r>
            <a:endParaRPr lang="en-US" altLang="zh-CN" sz="1800" dirty="0"/>
          </a:p>
        </p:txBody>
      </p:sp>
      <p:sp>
        <p:nvSpPr>
          <p:cNvPr id="5" name="QB_6_BD.68_1#565b0f32b?pid=53f3bc2e6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6" name="QB_6_AN.69_1#565b0f32b.blank?pid=53f3bc2e6&amp;color=0,55,96&amp;vpa=38&amp;vtp=1&amp;bbb=1"/>
          <p:cNvSpPr/>
          <p:nvPr/>
        </p:nvSpPr>
        <p:spPr>
          <a:xfrm>
            <a:off x="679926" y="2262568"/>
            <a:ext cx="738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whom</a:t>
            </a:r>
            <a:endParaRPr lang="en-US" altLang="zh-CN" dirty="0"/>
          </a:p>
        </p:txBody>
      </p:sp>
      <p:sp>
        <p:nvSpPr>
          <p:cNvPr id="7" name="QB_6_AS.70_1#565b0f32b?pid=53f3bc2e6&amp;color=0,55,96&amp;vtp=1&amp;bbb=1&amp;hb=1"/>
          <p:cNvSpPr/>
          <p:nvPr/>
        </p:nvSpPr>
        <p:spPr>
          <a:xfrm>
            <a:off x="502920" y="272478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分析句子结构可知，设空处和空前的many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of搭配，形成“代词+介词+关系代词”结构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，引导非限制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性定语从句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；先行词为people，指人，关系词作介词of的宾语，应用关系代词whom。故填whom。</a:t>
            </a:r>
            <a:endParaRPr lang="en-US" altLang="zh-CN" dirty="0"/>
          </a:p>
        </p:txBody>
      </p:sp>
      <p:sp>
        <p:nvSpPr>
          <p:cNvPr id="8" name="QB_6_BD.71_1#0d7e789dd?pid=53f3bc2e6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9" name="QB_6_AN.72_1#0d7e789dd.blank?pid=53f3bc2e6&amp;color=0,55,96&amp;vpa=39&amp;vtp=1&amp;bbb=1"/>
          <p:cNvSpPr/>
          <p:nvPr/>
        </p:nvSpPr>
        <p:spPr>
          <a:xfrm>
            <a:off x="679926" y="3500818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or/and</a:t>
            </a:r>
            <a:endParaRPr lang="en-US" altLang="zh-CN" dirty="0"/>
          </a:p>
        </p:txBody>
      </p:sp>
      <p:sp>
        <p:nvSpPr>
          <p:cNvPr id="10" name="QB_6_AS.73_1#0d7e789dd?pid=53f3bc2e6&amp;color=0,55,96&amp;vtp=1&amp;bbb=1&amp;hb=1"/>
          <p:cNvSpPr/>
          <p:nvPr/>
        </p:nvSpPr>
        <p:spPr>
          <a:xfrm>
            <a:off x="502920" y="396303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设空处连接前后两个动词短语meet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friends和go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trips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，两者之间可以表示选择关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系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，也可以表示并列关系，故可用or或and连接。故填or/and。</a:t>
            </a:r>
            <a:endParaRPr lang="en-US" altLang="zh-CN" dirty="0"/>
          </a:p>
        </p:txBody>
      </p:sp>
      <p:sp>
        <p:nvSpPr>
          <p:cNvPr id="11" name="QB_6_BD.74_1#9a9923ec6?pid=53f3bc2e6&amp;color=0,55,96&amp;vtp=1&amp;bbb=1"/>
          <p:cNvSpPr/>
          <p:nvPr/>
        </p:nvSpPr>
        <p:spPr>
          <a:xfrm>
            <a:off x="502920" y="47905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12" name="QB_6_AN.75_1#9a9923ec6.blank?pid=53f3bc2e6&amp;color=0,55,96&amp;vpa=40&amp;vtp=1&amp;bbb=1"/>
          <p:cNvSpPr/>
          <p:nvPr/>
        </p:nvSpPr>
        <p:spPr>
          <a:xfrm>
            <a:off x="667226" y="4726368"/>
            <a:ext cx="763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saying</a:t>
            </a:r>
            <a:endParaRPr lang="en-US" altLang="zh-CN" dirty="0"/>
          </a:p>
        </p:txBody>
      </p:sp>
      <p:sp>
        <p:nvSpPr>
          <p:cNvPr id="13" name="QB_6_AS.76_1#9a9923ec6?pid=53f3bc2e6&amp;color=0,55,96&amp;vtp=1&amp;bbb=1&amp;hb=1"/>
          <p:cNvSpPr/>
          <p:nvPr/>
        </p:nvSpPr>
        <p:spPr>
          <a:xfrm>
            <a:off x="502920" y="520128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分析句子结构可知，句子主干成分完整，设空处应用非谓语形式作状语，say和A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report之间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为逻辑上的主动关系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，应用现在分词形式。故填saying。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7_1#fe270a809?pid=53f3bc2e6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1800" dirty="0"/>
          </a:p>
        </p:txBody>
      </p:sp>
      <p:sp>
        <p:nvSpPr>
          <p:cNvPr id="3" name="QB_6_AN.78_1#fe270a809.blank?pid=53f3bc2e6&amp;color=0,55,96&amp;vpa=41&amp;vtp=1&amp;bbb=1"/>
          <p:cNvSpPr/>
          <p:nvPr/>
        </p:nvSpPr>
        <p:spPr>
          <a:xfrm>
            <a:off x="692626" y="1457325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endParaRPr lang="en-US" altLang="zh-CN" dirty="0"/>
          </a:p>
        </p:txBody>
      </p:sp>
      <p:sp>
        <p:nvSpPr>
          <p:cNvPr id="4" name="QB_6_AS.79_1#fe270a809?pid=53f3bc2e6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此处表示泛指，应用不定冠词修饰，且increase的发音以元音音素开头，应用an。故填an。</a:t>
            </a:r>
            <a:endParaRPr lang="en-US" altLang="zh-CN" sz="1800" dirty="0"/>
          </a:p>
        </p:txBody>
      </p:sp>
      <p:sp>
        <p:nvSpPr>
          <p:cNvPr id="5" name="QB_6_BD.80_1#2d79b7667?pid=53f3bc2e6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6" name="QB_6_AN.81_1#2d79b7667.blank?pid=53f3bc2e6&amp;color=0,55,96&amp;vpa=42&amp;vtp=1&amp;bbb=1"/>
          <p:cNvSpPr/>
          <p:nvPr/>
        </p:nvSpPr>
        <p:spPr>
          <a:xfrm>
            <a:off x="679926" y="2249868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recovery</a:t>
            </a:r>
            <a:endParaRPr lang="en-US" altLang="zh-CN" dirty="0"/>
          </a:p>
        </p:txBody>
      </p:sp>
      <p:sp>
        <p:nvSpPr>
          <p:cNvPr id="7" name="QB_6_AS.82_1#2d79b7667?pid=53f3bc2e6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设空处作介词of的宾语，应用名词形式。故填recovery。</a:t>
            </a:r>
            <a:endParaRPr lang="en-US" altLang="zh-CN" sz="1800" dirty="0"/>
          </a:p>
        </p:txBody>
      </p:sp>
      <p:sp>
        <p:nvSpPr>
          <p:cNvPr id="8" name="QB_6_BD.83_1#6628a8b3e?pid=53f3bc2e6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endParaRPr lang="en-US" altLang="zh-CN" sz="1800" dirty="0"/>
          </a:p>
        </p:txBody>
      </p:sp>
      <p:sp>
        <p:nvSpPr>
          <p:cNvPr id="9" name="QB_6_AN.84_1#6628a8b3e.blank?pid=53f3bc2e6&amp;color=0,55,96&amp;vpa=43&amp;vtp=1&amp;bbb=1"/>
          <p:cNvSpPr/>
          <p:nvPr/>
        </p:nvSpPr>
        <p:spPr>
          <a:xfrm>
            <a:off x="806926" y="3074098"/>
            <a:ext cx="1182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themselves</a:t>
            </a:r>
            <a:endParaRPr lang="en-US" altLang="zh-CN" dirty="0"/>
          </a:p>
        </p:txBody>
      </p:sp>
      <p:sp>
        <p:nvSpPr>
          <p:cNvPr id="10" name="QB_6_AS.85_1#6628a8b3e?pid=53f3bc2e6&amp;color=0,55,96&amp;vtp=1&amp;bbb=1"/>
          <p:cNvSpPr/>
          <p:nvPr/>
        </p:nvSpPr>
        <p:spPr>
          <a:xfrm>
            <a:off x="502920" y="353129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oneself为固定搭配，意为“玩得开心”。故填themselves。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6_1#041560f8f?pid=958a51c31&amp;color=0,55,96&amp;vtp=1&amp;bt=1&amp;bbb=1&amp;hb=1"/>
          <p:cNvSpPr/>
          <p:nvPr/>
        </p:nvSpPr>
        <p:spPr>
          <a:xfrm>
            <a:off x="502920" y="1512000"/>
            <a:ext cx="10570464" cy="4191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[云南师大附中2024高一月考]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Tomatina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（西红柿节）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Buol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Spain,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tomatoes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Wednesday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August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1945,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（游行）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parade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square.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tomatoes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weapons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武器）.1.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10:00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a.m.on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Wednesday,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celebrate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begin.2.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climbing,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dance.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pole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tomato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tomatoes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Extremadura.3.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number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tomatoes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150,000.After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exactly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ends.4.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square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tomato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bodies.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  <p:sp>
        <p:nvSpPr>
          <p:cNvPr id="3" name="QM_4_AN.87_1#041560f8f.blank?pid=958a51c31&amp;color=0,55,96&amp;vpa=44&amp;vtp=1"/>
          <p:cNvSpPr/>
          <p:nvPr/>
        </p:nvSpPr>
        <p:spPr>
          <a:xfrm>
            <a:off x="9138125" y="3157920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M_4_AN.88_1#041560f8f.blank?pid=958a51c31&amp;color=0,55,96&amp;vpa=45&amp;vtp=1"/>
          <p:cNvSpPr/>
          <p:nvPr/>
        </p:nvSpPr>
        <p:spPr>
          <a:xfrm>
            <a:off x="10548652" y="3577020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5" name="QM_4_AN.89_1#041560f8f.blank?pid=958a51c31&amp;color=0,55,96&amp;vpa=46&amp;vtp=1"/>
          <p:cNvSpPr/>
          <p:nvPr/>
        </p:nvSpPr>
        <p:spPr>
          <a:xfrm>
            <a:off x="6814025" y="4415220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endParaRPr lang="en-US" altLang="zh-CN" dirty="0"/>
          </a:p>
        </p:txBody>
      </p:sp>
      <p:sp>
        <p:nvSpPr>
          <p:cNvPr id="6" name="QM_4_AN.90_1#041560f8f.blank?pid=958a51c31&amp;color=0,55,96&amp;vpa=47&amp;vtp=1"/>
          <p:cNvSpPr/>
          <p:nvPr/>
        </p:nvSpPr>
        <p:spPr>
          <a:xfrm>
            <a:off x="5903182" y="4834320"/>
            <a:ext cx="306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6_1#041560f8f?pid=958a51c31&amp;color=0,55,96&amp;vtp=1&amp;bt=1&amp;bbb=1&amp;hb=1">
            <a:extLst>
              <a:ext uri="{FF2B5EF4-FFF2-40B4-BE49-F238E27FC236}">
                <a16:creationId xmlns:a16="http://schemas.microsoft.com/office/drawing/2014/main" id="{EFB5B55C-54DE-3C8F-8B40-CD2234480B5E}"/>
              </a:ext>
            </a:extLst>
          </p:cNvPr>
          <p:cNvSpPr/>
          <p:nvPr/>
        </p:nvSpPr>
        <p:spPr>
          <a:xfrm>
            <a:off x="502920" y="1512000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follows: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squash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（把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挤软）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tomatoes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throwing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Tomatina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inspired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similar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celebrations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example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Dongguan,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Guangdong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Province,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tomato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October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19th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2008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M_4_AN.91_1#041560f8f.blank?pid=958a51c31&amp;color=0,55,96&amp;vpa=48&amp;vtp=1">
            <a:extLst>
              <a:ext uri="{FF2B5EF4-FFF2-40B4-BE49-F238E27FC236}">
                <a16:creationId xmlns:a16="http://schemas.microsoft.com/office/drawing/2014/main" id="{2C74185A-110F-2FD4-4E3A-D1826113A49B}"/>
              </a:ext>
            </a:extLst>
          </p:cNvPr>
          <p:cNvSpPr/>
          <p:nvPr/>
        </p:nvSpPr>
        <p:spPr>
          <a:xfrm>
            <a:off x="1124426" y="1481520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0146971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2_1#041560f8f?pid=958a51c31&amp;color=0,55,96&amp;vtp=1&amp;bt=1&amp;bbb=1"/>
          <p:cNvSpPr/>
          <p:nvPr/>
        </p:nvSpPr>
        <p:spPr>
          <a:xfrm>
            <a:off x="502920" y="1508760"/>
            <a:ext cx="10570464" cy="2522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climbing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various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competitions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government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rules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Tomatina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square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tomato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everywhere.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.Hotels,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parks,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convention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festivals.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tomatoes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expensive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festival.</a:t>
            </a:r>
            <a:endParaRPr lang="en-US" altLang="zh-CN" sz="1800" dirty="0"/>
          </a:p>
        </p:txBody>
      </p:sp>
      <p:sp>
        <p:nvSpPr>
          <p:cNvPr id="3" name="QM_4_EX.93_1#041560f8f?pid=958a51c31&amp;color=0,55,96&amp;vtp=1&amp;bbb=1"/>
          <p:cNvSpPr/>
          <p:nvPr/>
        </p:nvSpPr>
        <p:spPr>
          <a:xfrm>
            <a:off x="502920" y="4080573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主要介绍了西班牙的西红柿节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4" name="QB_5_BD.94_1#7aaca0b2d?pid=041560f8f&amp;color=0,55,96&amp;vtp=1&amp;bbb=1"/>
          <p:cNvSpPr/>
          <p:nvPr/>
        </p:nvSpPr>
        <p:spPr>
          <a:xfrm>
            <a:off x="502920" y="4445063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5" name="QB_5_AN.95_1#7aaca0b2d.blank?pid=041560f8f&amp;color=0,55,96&amp;vpa=49&amp;vtp=1"/>
          <p:cNvSpPr/>
          <p:nvPr/>
        </p:nvSpPr>
        <p:spPr>
          <a:xfrm>
            <a:off x="654526" y="4390453"/>
            <a:ext cx="331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6" name="QB_5_AS.96_1#7aaca0b2d?pid=041560f8f&amp;color=0,55,96&amp;vtp=1&amp;bbb=1&amp;hb=1"/>
          <p:cNvSpPr/>
          <p:nvPr/>
        </p:nvSpPr>
        <p:spPr>
          <a:xfrm>
            <a:off x="502920" y="4802886"/>
            <a:ext cx="10570464" cy="14304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1945,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parade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square.They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tomatoes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weapons.”可知，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这是西红柿节的起源，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项“This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Tomatina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.”指出了这是关于西红柿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节起源的最流行的故事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，承接上文，符合语境。故选D项。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97_1#2fad67db8?pid=041560f8f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98_1#2fad67db8.blank?pid=041560f8f&amp;color=0,55,96&amp;vpa=50&amp;vtp=1"/>
          <p:cNvSpPr/>
          <p:nvPr/>
        </p:nvSpPr>
        <p:spPr>
          <a:xfrm>
            <a:off x="654526" y="14573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B_5_AS.99_1#2fad67db8?pid=041560f8f&amp;color=0,55,96&amp;vtp=1&amp;bbb=1&amp;hb=1"/>
          <p:cNvSpPr/>
          <p:nvPr/>
        </p:nvSpPr>
        <p:spPr>
          <a:xfrm>
            <a:off x="502920" y="1913255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10:00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a.m.on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Wednesday,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celebrate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begin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.”可知，设空处应与“西红柿节开始后的活动”有关，且根据下文“When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climbing,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dance.When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pole,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tomato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starts.”可知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，西红柿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节开始后的第一个活动是爬杆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，A项“The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climbing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top.”承上启下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，符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合语境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。故选A项。</a:t>
            </a:r>
            <a:endParaRPr lang="en-US" altLang="zh-CN" dirty="0"/>
          </a:p>
        </p:txBody>
      </p:sp>
      <p:sp>
        <p:nvSpPr>
          <p:cNvPr id="5" name="QB_5_BD.100_1#b67fdf20b?pid=041560f8f&amp;color=0,55,96&amp;vtp=1&amp;bbb=1"/>
          <p:cNvSpPr/>
          <p:nvPr/>
        </p:nvSpPr>
        <p:spPr>
          <a:xfrm>
            <a:off x="502920" y="39783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5_AN.101_1#b67fdf20b.blank?pid=041560f8f&amp;color=0,55,96&amp;vpa=51&amp;vtp=1"/>
          <p:cNvSpPr/>
          <p:nvPr/>
        </p:nvSpPr>
        <p:spPr>
          <a:xfrm>
            <a:off x="654526" y="3926903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endParaRPr lang="en-US" altLang="zh-CN" dirty="0"/>
          </a:p>
        </p:txBody>
      </p:sp>
      <p:sp>
        <p:nvSpPr>
          <p:cNvPr id="7" name="QB_5_AS.102_1#b67fdf20b?pid=041560f8f&amp;color=0,55,96&amp;vtp=1&amp;bbb=1&amp;hb=1"/>
          <p:cNvSpPr/>
          <p:nvPr/>
        </p:nvSpPr>
        <p:spPr>
          <a:xfrm>
            <a:off x="502920" y="4389120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tomatoes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Extremadura.”可知，设空处应与“西红柿的来源”有关，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G项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tomatoes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expensive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festival.”承接上文，符合语境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3_1#6db3c2f0b?pid=041560f8f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104_1#6db3c2f0b.blank?pid=041560f8f&amp;color=0,55,96&amp;mp=1&amp;vpa=52&amp;vtp=1"/>
          <p:cNvSpPr/>
          <p:nvPr/>
        </p:nvSpPr>
        <p:spPr>
          <a:xfrm>
            <a:off x="667226" y="1457325"/>
            <a:ext cx="306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endParaRPr lang="en-US" altLang="zh-CN" dirty="0"/>
          </a:p>
        </p:txBody>
      </p:sp>
      <p:sp>
        <p:nvSpPr>
          <p:cNvPr id="4" name="QB_5_AS.105_1#6db3c2f0b?pid=041560f8f&amp;color=0,55,96&amp;vtp=1&amp;bbb=1&amp;hb=1"/>
          <p:cNvSpPr/>
          <p:nvPr/>
        </p:nvSpPr>
        <p:spPr>
          <a:xfrm>
            <a:off x="502920" y="1913255"/>
            <a:ext cx="10570464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根据下文“Then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square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tomato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bodies.After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was.”可知，设空处应与“清理广场的原因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”有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关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，E项“The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square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tomato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everywhere.”引出下文，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符合语境。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故选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E项。</a:t>
            </a:r>
            <a:endParaRPr lang="en-US" altLang="zh-CN" dirty="0"/>
          </a:p>
        </p:txBody>
      </p:sp>
      <p:sp>
        <p:nvSpPr>
          <p:cNvPr id="5" name="QB_5_BD.106_1#0f795b31f?pid=041560f8f&amp;color=0,55,96&amp;vtp=1&amp;bbb=1"/>
          <p:cNvSpPr/>
          <p:nvPr/>
        </p:nvSpPr>
        <p:spPr>
          <a:xfrm>
            <a:off x="502920" y="3559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5_AN.107_1#0f795b31f.blank?pid=041560f8f&amp;color=0,55,96&amp;vpa=53&amp;vtp=1"/>
          <p:cNvSpPr/>
          <p:nvPr/>
        </p:nvSpPr>
        <p:spPr>
          <a:xfrm>
            <a:off x="667226" y="3507803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B_5_AS.108_1#0f795b31f?pid=041560f8f&amp;color=0,55,96&amp;vtp=1&amp;bbb=1&amp;hb=1"/>
          <p:cNvSpPr/>
          <p:nvPr/>
        </p:nvSpPr>
        <p:spPr>
          <a:xfrm>
            <a:off x="502920" y="397002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根据下文“One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follows: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squash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tomatoes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order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people.”可知，设空处应与“把西红柿挤软的原因”有关，C项“The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government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rules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safety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people.”引出下文，符合语境。故选C项。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82d55837b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1</a:t>
            </a:r>
            <a:endParaRPr lang="en-US" altLang="zh-CN" sz="5400" dirty="0"/>
          </a:p>
        </p:txBody>
      </p:sp>
      <p:sp>
        <p:nvSpPr>
          <p:cNvPr id="3" name="C_1_BD#82d55837b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Festivals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Celebrations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898f6cdb.fixed?pid=82d55837b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Ⅲ</a:t>
            </a:r>
            <a:endParaRPr lang="en-US" altLang="zh-CN" sz="4000" dirty="0"/>
          </a:p>
        </p:txBody>
      </p:sp>
      <p:sp>
        <p:nvSpPr>
          <p:cNvPr id="3" name="C_2_BD#1898f6cdb.fixed?pid=82d55837b&amp;color=61,88,159&amp;vtp=1&amp;bb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Reading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for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Writing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f3787d81?pid=2e3ae6d82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624d95590?pid=2f3787d81&amp;color=0,55,96&amp;vtp=1&amp;bbb=1"/>
          <p:cNvSpPr/>
          <p:nvPr/>
        </p:nvSpPr>
        <p:spPr>
          <a:xfrm>
            <a:off x="502920" y="2008625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1.Mr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chosen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（代表）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conference.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（花哨的）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dresses.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3.Everyone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（尊重）.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（简洁的）,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identity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number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number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avoid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cheated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online.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million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（地区）.</a:t>
            </a:r>
            <a:endParaRPr lang="en-US" altLang="zh-CN" sz="1800" dirty="0"/>
          </a:p>
        </p:txBody>
      </p:sp>
      <p:sp>
        <p:nvSpPr>
          <p:cNvPr id="4" name="QB_5_AN.2_1#624d95590.blank?pid=2f3787d81&amp;color=0,55,96&amp;vpa=1&amp;vtp=1&amp;bbb=1"/>
          <p:cNvSpPr/>
          <p:nvPr/>
        </p:nvSpPr>
        <p:spPr>
          <a:xfrm>
            <a:off x="3283426" y="1965445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epresent</a:t>
            </a:r>
            <a:endParaRPr lang="en-US" altLang="zh-CN" dirty="0"/>
          </a:p>
        </p:txBody>
      </p:sp>
      <p:sp>
        <p:nvSpPr>
          <p:cNvPr id="6" name="QB_5_AN.4_1#624d95590.blank?pid=2f3787d81&amp;color=0,55,96&amp;vpa=2&amp;vtp=1&amp;bbb=1"/>
          <p:cNvSpPr/>
          <p:nvPr/>
        </p:nvSpPr>
        <p:spPr>
          <a:xfrm>
            <a:off x="3172301" y="2384545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ancy</a:t>
            </a:r>
            <a:endParaRPr lang="en-US" altLang="zh-CN" dirty="0"/>
          </a:p>
        </p:txBody>
      </p:sp>
      <p:sp>
        <p:nvSpPr>
          <p:cNvPr id="8" name="QB_5_AN.6_1#624d95590.blank?pid=2f3787d81&amp;color=0,55,96&amp;vpa=3&amp;vtp=1&amp;bbb=1"/>
          <p:cNvSpPr/>
          <p:nvPr/>
        </p:nvSpPr>
        <p:spPr>
          <a:xfrm>
            <a:off x="4807426" y="2803645"/>
            <a:ext cx="738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espect</a:t>
            </a:r>
            <a:endParaRPr lang="en-US" altLang="zh-CN" dirty="0"/>
          </a:p>
        </p:txBody>
      </p:sp>
      <p:sp>
        <p:nvSpPr>
          <p:cNvPr id="10" name="QB_5_AN.8_1#624d95590.blank?pid=2f3787d81&amp;color=0,55,96&amp;vpa=4&amp;vtp=1&amp;bbb=1"/>
          <p:cNvSpPr/>
          <p:nvPr/>
        </p:nvSpPr>
        <p:spPr>
          <a:xfrm>
            <a:off x="1489488" y="3235445"/>
            <a:ext cx="484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rief</a:t>
            </a:r>
            <a:endParaRPr lang="en-US" altLang="zh-CN" dirty="0"/>
          </a:p>
        </p:txBody>
      </p:sp>
      <p:sp>
        <p:nvSpPr>
          <p:cNvPr id="12" name="QB_5_AN.10_1#624d95590.blank?pid=2f3787d81&amp;color=0,55,96&amp;vpa=5&amp;vtp=1&amp;bbb=1"/>
          <p:cNvSpPr/>
          <p:nvPr/>
        </p:nvSpPr>
        <p:spPr>
          <a:xfrm>
            <a:off x="6153626" y="4039990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egion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e122e50c?pid=2e3ae6d82&amp;color=0,55,96&amp;vtp=1&amp;bt=1&amp;bbb=1"/>
          <p:cNvSpPr/>
          <p:nvPr/>
        </p:nvSpPr>
        <p:spPr>
          <a:xfrm>
            <a:off x="502920" y="1508760"/>
            <a:ext cx="10570464" cy="429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11_1#ba8080a18?pid=ae122e50c&amp;color=0,55,96&amp;vtp=1&amp;bbb=1"/>
          <p:cNvSpPr/>
          <p:nvPr/>
        </p:nvSpPr>
        <p:spPr>
          <a:xfrm>
            <a:off x="502920" y="1980651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appoint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（represent）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confirm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wishes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die.</a:t>
            </a:r>
            <a:endParaRPr lang="en-US" altLang="zh-CN" sz="1800" dirty="0"/>
          </a:p>
        </p:txBody>
      </p:sp>
      <p:sp>
        <p:nvSpPr>
          <p:cNvPr id="4" name="QB_5_AN.12_1#ba8080a18.blank?pid=ae122e50c&amp;color=0,55,96&amp;vpa=6&amp;vtp=1&amp;bbb=1"/>
          <p:cNvSpPr/>
          <p:nvPr/>
        </p:nvSpPr>
        <p:spPr>
          <a:xfrm>
            <a:off x="4007326" y="1923437"/>
            <a:ext cx="14493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representative</a:t>
            </a:r>
            <a:endParaRPr lang="en-US" altLang="zh-CN" dirty="0"/>
          </a:p>
        </p:txBody>
      </p:sp>
      <p:sp>
        <p:nvSpPr>
          <p:cNvPr id="5" name="QB_5_AS.13_1#ba8080a18?pid=ae122e50c&amp;color=0,55,96&amp;vtp=1&amp;bbb=1&amp;hb=1"/>
          <p:cNvSpPr/>
          <p:nvPr/>
        </p:nvSpPr>
        <p:spPr>
          <a:xfrm>
            <a:off x="502920" y="2370327"/>
            <a:ext cx="10570464" cy="7287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设空处作动词appoint的宾语，且其前有不定冠词a修饰，应用名词形式；结合语境可知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，此处表示</a:t>
            </a: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代理人”，故填representative。</a:t>
            </a:r>
            <a:endParaRPr lang="en-US" altLang="zh-CN" dirty="0"/>
          </a:p>
        </p:txBody>
      </p:sp>
      <p:sp>
        <p:nvSpPr>
          <p:cNvPr id="6" name="QB_5_BD.14_1#548ed6301?pid=ae122e50c&amp;color=0,55,96&amp;vtp=1&amp;bbb=1"/>
          <p:cNvSpPr/>
          <p:nvPr/>
        </p:nvSpPr>
        <p:spPr>
          <a:xfrm>
            <a:off x="502920" y="3146488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（do）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ago.</a:t>
            </a:r>
            <a:endParaRPr lang="en-US" altLang="zh-CN" sz="1800" dirty="0"/>
          </a:p>
        </p:txBody>
      </p:sp>
      <p:sp>
        <p:nvSpPr>
          <p:cNvPr id="7" name="QB_5_AN.15_1#548ed6301.blank?pid=ae122e50c&amp;color=0,55,96&amp;vpa=7&amp;vtp=1&amp;bbb=1"/>
          <p:cNvSpPr/>
          <p:nvPr/>
        </p:nvSpPr>
        <p:spPr>
          <a:xfrm>
            <a:off x="4045426" y="3101974"/>
            <a:ext cx="687388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endParaRPr lang="en-US" altLang="zh-CN" dirty="0"/>
          </a:p>
        </p:txBody>
      </p:sp>
      <p:sp>
        <p:nvSpPr>
          <p:cNvPr id="8" name="QB_5_AS.16_1#548ed6301?pid=ae122e50c&amp;color=0,55,96&amp;vtp=1&amp;bbb=1"/>
          <p:cNvSpPr/>
          <p:nvPr/>
        </p:nvSpPr>
        <p:spPr>
          <a:xfrm>
            <a:off x="502920" y="3533774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sth为固定搭配，意为“开始做某事”。</a:t>
            </a:r>
            <a:endParaRPr lang="en-US" altLang="zh-CN" sz="1800" dirty="0"/>
          </a:p>
        </p:txBody>
      </p:sp>
      <p:sp>
        <p:nvSpPr>
          <p:cNvPr id="9" name="QB_5_BD.17_1#93e057e55?pid=ae122e50c&amp;color=0,55,96&amp;vtp=1&amp;bbb=1"/>
          <p:cNvSpPr/>
          <p:nvPr/>
        </p:nvSpPr>
        <p:spPr>
          <a:xfrm>
            <a:off x="502920" y="3921060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fancy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（buy）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me?</a:t>
            </a:r>
            <a:endParaRPr lang="en-US" altLang="zh-CN" sz="1800" dirty="0"/>
          </a:p>
        </p:txBody>
      </p:sp>
      <p:sp>
        <p:nvSpPr>
          <p:cNvPr id="10" name="QB_5_AN.18_1#93e057e55.blank?pid=ae122e50c&amp;color=0,55,96&amp;vpa=8&amp;vtp=1&amp;bbb=1"/>
          <p:cNvSpPr/>
          <p:nvPr/>
        </p:nvSpPr>
        <p:spPr>
          <a:xfrm>
            <a:off x="2127726" y="3863846"/>
            <a:ext cx="8016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buying</a:t>
            </a:r>
            <a:endParaRPr lang="en-US" altLang="zh-CN" dirty="0"/>
          </a:p>
        </p:txBody>
      </p:sp>
      <p:sp>
        <p:nvSpPr>
          <p:cNvPr id="11" name="QB_5_AS.19_1#93e057e55?pid=ae122e50c&amp;color=0,55,96&amp;vtp=1&amp;bbb=1"/>
          <p:cNvSpPr/>
          <p:nvPr/>
        </p:nvSpPr>
        <p:spPr>
          <a:xfrm>
            <a:off x="502920" y="4308346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fancy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sth为固定搭配，意为“想要做某事；喜欢做某事”。</a:t>
            </a:r>
            <a:endParaRPr lang="en-US" altLang="zh-CN" sz="1800" dirty="0"/>
          </a:p>
        </p:txBody>
      </p:sp>
      <p:sp>
        <p:nvSpPr>
          <p:cNvPr id="12" name="QB_5_BD.20_1#531fa118e?pid=ae122e50c&amp;color=0,55,96&amp;vtp=1&amp;bbb=1"/>
          <p:cNvSpPr/>
          <p:nvPr/>
        </p:nvSpPr>
        <p:spPr>
          <a:xfrm>
            <a:off x="502920" y="4695632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limited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（brief）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problem.</a:t>
            </a:r>
            <a:endParaRPr lang="en-US" altLang="zh-CN" sz="1800" dirty="0"/>
          </a:p>
        </p:txBody>
      </p:sp>
      <p:sp>
        <p:nvSpPr>
          <p:cNvPr id="13" name="QB_5_AN.21_1#531fa118e.blank?pid=ae122e50c&amp;color=0,55,96&amp;vpa=9&amp;vtp=1&amp;bbb=1"/>
          <p:cNvSpPr/>
          <p:nvPr/>
        </p:nvSpPr>
        <p:spPr>
          <a:xfrm>
            <a:off x="4528026" y="4638418"/>
            <a:ext cx="7762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briefly</a:t>
            </a:r>
            <a:endParaRPr lang="en-US" altLang="zh-CN" dirty="0"/>
          </a:p>
        </p:txBody>
      </p:sp>
      <p:sp>
        <p:nvSpPr>
          <p:cNvPr id="14" name="QB_5_AS.22_1#531fa118e?pid=ae122e50c&amp;color=0,55,96&amp;vtp=1&amp;bbb=1"/>
          <p:cNvSpPr/>
          <p:nvPr/>
        </p:nvSpPr>
        <p:spPr>
          <a:xfrm>
            <a:off x="502920" y="5082918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设空处修饰动词短语talk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about，应用副词形式。</a:t>
            </a:r>
            <a:endParaRPr lang="en-US" altLang="zh-CN" sz="1800" dirty="0"/>
          </a:p>
        </p:txBody>
      </p:sp>
      <p:sp>
        <p:nvSpPr>
          <p:cNvPr id="15" name="QB_5_BD.23_1#5d6008313?pid=ae122e50c&amp;color=0,55,96&amp;vtp=1&amp;bbb=1"/>
          <p:cNvSpPr/>
          <p:nvPr/>
        </p:nvSpPr>
        <p:spPr>
          <a:xfrm>
            <a:off x="502920" y="5470204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elderly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them.</a:t>
            </a:r>
            <a:endParaRPr lang="en-US" altLang="zh-CN" sz="1800" dirty="0"/>
          </a:p>
        </p:txBody>
      </p:sp>
      <p:sp>
        <p:nvSpPr>
          <p:cNvPr id="16" name="QB_5_AN.24_1#5d6008313.blank?pid=ae122e50c&amp;color=0,55,96&amp;vpa=10&amp;vtp=1&amp;bbb=1"/>
          <p:cNvSpPr/>
          <p:nvPr/>
        </p:nvSpPr>
        <p:spPr>
          <a:xfrm>
            <a:off x="3854926" y="5425690"/>
            <a:ext cx="4333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endParaRPr lang="en-US" altLang="zh-CN" dirty="0"/>
          </a:p>
        </p:txBody>
      </p:sp>
      <p:sp>
        <p:nvSpPr>
          <p:cNvPr id="17" name="QB_5_AS.25_1#5d6008313?pid=ae122e50c&amp;color=0,55,96&amp;vtp=1&amp;bbb=1"/>
          <p:cNvSpPr/>
          <p:nvPr/>
        </p:nvSpPr>
        <p:spPr>
          <a:xfrm>
            <a:off x="502920" y="5857490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句意为：这群年轻人尊敬老人，并愿意照顾他们。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cccb71b5?pid=2e3ae6d82&amp;color=0,55,96&amp;vtp=1&amp;bt=1&amp;bbb=1"/>
          <p:cNvSpPr/>
          <p:nvPr/>
        </p:nvSpPr>
        <p:spPr>
          <a:xfrm>
            <a:off x="502920" y="1508760"/>
            <a:ext cx="10570464" cy="429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三、完成句子。</a:t>
            </a:r>
            <a:endParaRPr lang="en-US" altLang="zh-CN" sz="2200" dirty="0"/>
          </a:p>
        </p:txBody>
      </p:sp>
      <p:sp>
        <p:nvSpPr>
          <p:cNvPr id="3" name="QB_5_BD.26_1#e9fb7dbf2?sp=1&amp;pid=ecccb71b5&amp;color=0,55,96&amp;vtp=1&amp;bbb=1"/>
          <p:cNvSpPr/>
          <p:nvPr/>
        </p:nvSpPr>
        <p:spPr>
          <a:xfrm>
            <a:off x="502920" y="1975139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1.我们早上六点出发，从学校开车大约花了两个小时。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a.m.,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school.</a:t>
            </a:r>
            <a:endParaRPr lang="en-US" altLang="zh-CN" sz="1800" dirty="0"/>
          </a:p>
        </p:txBody>
      </p:sp>
      <p:sp>
        <p:nvSpPr>
          <p:cNvPr id="4" name="QB_5_AN.27_1#e9fb7dbf2.blank?pid=ecccb71b5&amp;color=0,55,96&amp;vpa=11&amp;vtp=1&amp;bbb=1"/>
          <p:cNvSpPr/>
          <p:nvPr/>
        </p:nvSpPr>
        <p:spPr>
          <a:xfrm>
            <a:off x="483076" y="2324325"/>
            <a:ext cx="465900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endParaRPr lang="en-US" altLang="zh-CN" dirty="0"/>
          </a:p>
        </p:txBody>
      </p:sp>
      <p:sp>
        <p:nvSpPr>
          <p:cNvPr id="5" name="QB_5_AN.28_1#e9fb7dbf2.blank?pid=ecccb71b5&amp;color=0,55,96&amp;vpa=12&amp;vtp=1&amp;bbb=1"/>
          <p:cNvSpPr/>
          <p:nvPr/>
        </p:nvSpPr>
        <p:spPr>
          <a:xfrm>
            <a:off x="1067276" y="2324325"/>
            <a:ext cx="4206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endParaRPr lang="en-US" altLang="zh-CN" dirty="0"/>
          </a:p>
        </p:txBody>
      </p:sp>
      <p:sp>
        <p:nvSpPr>
          <p:cNvPr id="6" name="QB_5_AN.29_1#e9fb7dbf2.blank?pid=ecccb71b5&amp;color=0,55,96&amp;vpa=13&amp;vtp=1&amp;bbb=1"/>
          <p:cNvSpPr/>
          <p:nvPr/>
        </p:nvSpPr>
        <p:spPr>
          <a:xfrm>
            <a:off x="1638776" y="2324325"/>
            <a:ext cx="784860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off/out</a:t>
            </a:r>
            <a:endParaRPr lang="en-US" altLang="zh-CN" dirty="0"/>
          </a:p>
        </p:txBody>
      </p:sp>
      <p:sp>
        <p:nvSpPr>
          <p:cNvPr id="7" name="QB_5_BD.30_1#c506746a4?sp=1&amp;pid=ecccb71b5&amp;color=0,55,96&amp;vtp=1&amp;bbb=1"/>
          <p:cNvSpPr/>
          <p:nvPr/>
        </p:nvSpPr>
        <p:spPr>
          <a:xfrm>
            <a:off x="502920" y="2755518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2.这本书读起来很容易。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8" name="QB_5_AN.31_1#c506746a4.blank?pid=ecccb71b5&amp;color=0,55,96&amp;vpa=14&amp;vtp=1&amp;bbb=1"/>
          <p:cNvSpPr/>
          <p:nvPr/>
        </p:nvSpPr>
        <p:spPr>
          <a:xfrm>
            <a:off x="1537176" y="3104704"/>
            <a:ext cx="3190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endParaRPr lang="en-US" altLang="zh-CN" dirty="0"/>
          </a:p>
        </p:txBody>
      </p:sp>
      <p:sp>
        <p:nvSpPr>
          <p:cNvPr id="9" name="QB_5_AN.32_1#c506746a4.blank?pid=ecccb71b5&amp;color=0,55,96&amp;vpa=15&amp;vtp=1&amp;bbb=1"/>
          <p:cNvSpPr/>
          <p:nvPr/>
        </p:nvSpPr>
        <p:spPr>
          <a:xfrm>
            <a:off x="1981676" y="3092004"/>
            <a:ext cx="5730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easy</a:t>
            </a:r>
            <a:endParaRPr lang="en-US" altLang="zh-CN" dirty="0"/>
          </a:p>
        </p:txBody>
      </p:sp>
      <p:sp>
        <p:nvSpPr>
          <p:cNvPr id="10" name="QB_5_AN.33_1#c506746a4.blank?pid=ecccb71b5&amp;color=0,55,96&amp;vpa=16&amp;vtp=1&amp;bbb=1"/>
          <p:cNvSpPr/>
          <p:nvPr/>
        </p:nvSpPr>
        <p:spPr>
          <a:xfrm>
            <a:off x="2667476" y="3104704"/>
            <a:ext cx="3444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11" name="QB_5_AN.34_1#c506746a4.blank?pid=ecccb71b5&amp;color=0,55,96&amp;vpa=17&amp;vtp=1&amp;bbb=1"/>
          <p:cNvSpPr/>
          <p:nvPr/>
        </p:nvSpPr>
        <p:spPr>
          <a:xfrm>
            <a:off x="3124676" y="3104704"/>
            <a:ext cx="5603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</a:t>
            </a:r>
            <a:endParaRPr lang="en-US" altLang="zh-CN" dirty="0"/>
          </a:p>
        </p:txBody>
      </p:sp>
      <p:sp>
        <p:nvSpPr>
          <p:cNvPr id="12" name="QO_5_BD.35_1#fe6d1f61b?sp=1&amp;pid=ecccb71b5&amp;color=0,55,96&amp;vtp=1&amp;bbb=1"/>
          <p:cNvSpPr/>
          <p:nvPr/>
        </p:nvSpPr>
        <p:spPr>
          <a:xfrm>
            <a:off x="502920" y="3540695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3.随着时间的推移，情况似乎变得更加糟糕了。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___,things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seemed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worse.</a:t>
            </a:r>
            <a:endParaRPr lang="en-US" altLang="zh-CN" sz="1800" dirty="0"/>
          </a:p>
        </p:txBody>
      </p:sp>
      <p:sp>
        <p:nvSpPr>
          <p:cNvPr id="13" name="QO_5_AN.36_1#fe6d1f61b?pid=ecccb71b5&amp;color=0,55,96&amp;vtp=1&amp;bbb=1"/>
          <p:cNvSpPr/>
          <p:nvPr/>
        </p:nvSpPr>
        <p:spPr>
          <a:xfrm>
            <a:off x="502920" y="4326380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passed/With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passing</a:t>
            </a:r>
            <a:endParaRPr lang="en-US" altLang="zh-CN" sz="1800" dirty="0"/>
          </a:p>
        </p:txBody>
      </p:sp>
      <p:sp>
        <p:nvSpPr>
          <p:cNvPr id="14" name="QB_5_BD.37_1#ad6ea80cd?sp=1&amp;pid=ecccb71b5&amp;color=0,55,96&amp;vtp=1&amp;bbb=1"/>
          <p:cNvSpPr/>
          <p:nvPr/>
        </p:nvSpPr>
        <p:spPr>
          <a:xfrm>
            <a:off x="502920" y="4713158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4.尽管他是个孩子，但他知道如何关心别人。（倒装）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others.</a:t>
            </a:r>
            <a:endParaRPr lang="en-US" altLang="zh-CN" sz="1800" dirty="0"/>
          </a:p>
        </p:txBody>
      </p:sp>
      <p:sp>
        <p:nvSpPr>
          <p:cNvPr id="15" name="QB_5_AN.38_1#ad6ea80cd.blank?pid=ecccb71b5&amp;color=0,55,96&amp;vpa=18&amp;vtp=1&amp;bbb=1"/>
          <p:cNvSpPr/>
          <p:nvPr/>
        </p:nvSpPr>
        <p:spPr>
          <a:xfrm>
            <a:off x="508476" y="5062344"/>
            <a:ext cx="10810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Child/Kid</a:t>
            </a:r>
            <a:endParaRPr lang="en-US" altLang="zh-CN" dirty="0"/>
          </a:p>
        </p:txBody>
      </p:sp>
      <p:sp>
        <p:nvSpPr>
          <p:cNvPr id="16" name="QB_5_AN.39_1#ad6ea80cd.blank?pid=ecccb71b5&amp;color=0,55,96&amp;vpa=19&amp;vtp=1&amp;bbb=1"/>
          <p:cNvSpPr/>
          <p:nvPr/>
        </p:nvSpPr>
        <p:spPr>
          <a:xfrm>
            <a:off x="1778476" y="5049644"/>
            <a:ext cx="10556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as/though</a:t>
            </a:r>
            <a:endParaRPr lang="en-US" altLang="zh-CN" dirty="0"/>
          </a:p>
        </p:txBody>
      </p:sp>
      <p:sp>
        <p:nvSpPr>
          <p:cNvPr id="17" name="QB_5_AN.40_1#ad6ea80cd.blank?pid=ecccb71b5&amp;color=0,55,96&amp;vpa=20&amp;vtp=1&amp;bbb=1"/>
          <p:cNvSpPr/>
          <p:nvPr/>
        </p:nvSpPr>
        <p:spPr>
          <a:xfrm>
            <a:off x="3035776" y="5062344"/>
            <a:ext cx="3825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endParaRPr lang="en-US" altLang="zh-CN" dirty="0"/>
          </a:p>
        </p:txBody>
      </p:sp>
      <p:sp>
        <p:nvSpPr>
          <p:cNvPr id="18" name="QB_5_AN.41_1#ad6ea80cd.blank?pid=ecccb71b5&amp;color=0,55,96&amp;vpa=21&amp;vtp=1&amp;bbb=1"/>
          <p:cNvSpPr/>
          <p:nvPr/>
        </p:nvSpPr>
        <p:spPr>
          <a:xfrm>
            <a:off x="3581876" y="5062344"/>
            <a:ext cx="3190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endParaRPr lang="en-US" altLang="zh-CN" dirty="0"/>
          </a:p>
        </p:txBody>
      </p:sp>
      <p:sp>
        <p:nvSpPr>
          <p:cNvPr id="19" name="QB_5_BD.42_1#324ae0224?sp=1&amp;pid=ecccb71b5&amp;color=0,55,96&amp;vtp=1&amp;bbb=1"/>
          <p:cNvSpPr/>
          <p:nvPr/>
        </p:nvSpPr>
        <p:spPr>
          <a:xfrm>
            <a:off x="502920" y="5498335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5.这个女孩住在窗户面向大海的房子里。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girl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sea.</a:t>
            </a:r>
            <a:endParaRPr lang="en-US" altLang="zh-CN" sz="1800" dirty="0"/>
          </a:p>
        </p:txBody>
      </p:sp>
      <p:sp>
        <p:nvSpPr>
          <p:cNvPr id="20" name="QB_5_AN.43_1#324ae0224.blank?pid=ecccb71b5&amp;color=0,55,96&amp;vpa=22&amp;vtp=1&amp;bbb=1"/>
          <p:cNvSpPr/>
          <p:nvPr/>
        </p:nvSpPr>
        <p:spPr>
          <a:xfrm>
            <a:off x="3346926" y="5847521"/>
            <a:ext cx="7508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whose</a:t>
            </a:r>
            <a:endParaRPr lang="en-US" altLang="zh-CN" dirty="0"/>
          </a:p>
        </p:txBody>
      </p:sp>
      <p:sp>
        <p:nvSpPr>
          <p:cNvPr id="21" name="QB_5_AN.44_1#324ae0224.blank?pid=ecccb71b5&amp;color=0,55,96&amp;vpa=23&amp;vtp=1&amp;bbb=1"/>
          <p:cNvSpPr/>
          <p:nvPr/>
        </p:nvSpPr>
        <p:spPr>
          <a:xfrm>
            <a:off x="4248626" y="5847521"/>
            <a:ext cx="9921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windows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3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20" grpId="0" build="p" animBg="1"/>
      <p:bldP spid="21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2a18f405?pid=2e3ae6d82&amp;color=0,55,96&amp;vtp=1&amp;bt=1&amp;bbb=1"/>
          <p:cNvSpPr/>
          <p:nvPr/>
        </p:nvSpPr>
        <p:spPr>
          <a:xfrm>
            <a:off x="502920" y="1508760"/>
            <a:ext cx="10570464" cy="4066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5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四、语法填空。</a:t>
            </a:r>
            <a:endParaRPr lang="en-US" altLang="zh-CN" sz="2200" dirty="0"/>
          </a:p>
        </p:txBody>
      </p:sp>
      <p:sp>
        <p:nvSpPr>
          <p:cNvPr id="3" name="QM_5_BD.45_1#53f3bc2e6?sp=1&amp;pid=e2a18f405&amp;color=0,55,96&amp;vtp=1&amp;bbb=1&amp;hb=1"/>
          <p:cNvSpPr/>
          <p:nvPr/>
        </p:nvSpPr>
        <p:spPr>
          <a:xfrm>
            <a:off x="502920" y="1963401"/>
            <a:ext cx="10570464" cy="1049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International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Workers'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sometimes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（call）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Labour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celebration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workers'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rights,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（season）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celebration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countries.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holiday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celebration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labourers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90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countries.</a:t>
            </a:r>
            <a:endParaRPr lang="en-US" altLang="zh-CN" dirty="0"/>
          </a:p>
        </p:txBody>
      </p:sp>
      <p:sp>
        <p:nvSpPr>
          <p:cNvPr id="4" name="QM_5_BD.45_2#53f3bc2e6?sp=1&amp;pid=e2a18f405&amp;color=0,55,96&amp;vtp=1&amp;bbb=1&amp;hb=1"/>
          <p:cNvSpPr/>
          <p:nvPr/>
        </p:nvSpPr>
        <p:spPr>
          <a:xfrm>
            <a:off x="502920" y="3059874"/>
            <a:ext cx="10570464" cy="1049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holiday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（observe）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1920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awareness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exploitation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（剥削）.In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holiday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short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trips.</a:t>
            </a:r>
            <a:endParaRPr lang="en-US" altLang="zh-CN" dirty="0"/>
          </a:p>
        </p:txBody>
      </p:sp>
      <p:sp>
        <p:nvSpPr>
          <p:cNvPr id="5" name="QM_5_BD.45_3#53f3bc2e6?sp=1&amp;pid=e2a18f405&amp;color=0,55,96&amp;vtp=1&amp;bbb=1&amp;hb=1"/>
          <p:cNvSpPr/>
          <p:nvPr/>
        </p:nvSpPr>
        <p:spPr>
          <a:xfrm>
            <a:off x="502920" y="4155123"/>
            <a:ext cx="10570464" cy="2154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issued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Tourism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Academy,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（say）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number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domestic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tourist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trips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4.55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billion,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increase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73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percent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year.“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tourism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market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embarked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（recover）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continuous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‘travel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frenzy’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holiday.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forward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holiday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（they）,”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Huiqin,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tourism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University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Geosciences.</a:t>
            </a:r>
            <a:endParaRPr lang="en-US" altLang="zh-CN" dirty="0"/>
          </a:p>
        </p:txBody>
      </p:sp>
      <p:sp>
        <p:nvSpPr>
          <p:cNvPr id="6" name="QM_5_AN.46_1#53f3bc2e6.blank?pid=e2a18f405&amp;color=0,55,96&amp;vpa=24&amp;vtp=1&amp;bbb=1"/>
          <p:cNvSpPr/>
          <p:nvPr/>
        </p:nvSpPr>
        <p:spPr>
          <a:xfrm>
            <a:off x="5456904" y="1928730"/>
            <a:ext cx="712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called</a:t>
            </a:r>
            <a:endParaRPr lang="en-US" altLang="zh-CN" dirty="0"/>
          </a:p>
        </p:txBody>
      </p:sp>
      <p:sp>
        <p:nvSpPr>
          <p:cNvPr id="7" name="QM_5_AN.47_1#53f3bc2e6.blank?pid=e2a18f405&amp;color=0,55,96&amp;vpa=25&amp;vtp=1&amp;bbb=1"/>
          <p:cNvSpPr/>
          <p:nvPr/>
        </p:nvSpPr>
        <p:spPr>
          <a:xfrm>
            <a:off x="5032851" y="2297030"/>
            <a:ext cx="9413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seasonal</a:t>
            </a:r>
            <a:endParaRPr lang="en-US" altLang="zh-CN" dirty="0"/>
          </a:p>
        </p:txBody>
      </p:sp>
      <p:sp>
        <p:nvSpPr>
          <p:cNvPr id="8" name="QM_5_AN.48_1#53f3bc2e6.blank?pid=e2a18f405&amp;color=0,55,96&amp;vpa=26&amp;vtp=1&amp;bbb=1"/>
          <p:cNvSpPr/>
          <p:nvPr/>
        </p:nvSpPr>
        <p:spPr>
          <a:xfrm>
            <a:off x="2419826" y="3025203"/>
            <a:ext cx="1957388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observed</a:t>
            </a:r>
            <a:endParaRPr lang="en-US" altLang="zh-CN" dirty="0"/>
          </a:p>
        </p:txBody>
      </p:sp>
      <p:sp>
        <p:nvSpPr>
          <p:cNvPr id="9" name="QM_5_AN.49_1#53f3bc2e6.blank?pid=e2a18f405&amp;color=0,55,96&amp;vpa=27&amp;vtp=1&amp;bbb=1"/>
          <p:cNvSpPr/>
          <p:nvPr/>
        </p:nvSpPr>
        <p:spPr>
          <a:xfrm>
            <a:off x="2521426" y="3393503"/>
            <a:ext cx="6111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endParaRPr lang="en-US" altLang="zh-CN" dirty="0"/>
          </a:p>
        </p:txBody>
      </p:sp>
      <p:sp>
        <p:nvSpPr>
          <p:cNvPr id="10" name="QM_5_AN.50_1#53f3bc2e6.blank?pid=e2a18f405&amp;color=0,55,96&amp;vpa=28&amp;vtp=1&amp;bbb=1"/>
          <p:cNvSpPr/>
          <p:nvPr/>
        </p:nvSpPr>
        <p:spPr>
          <a:xfrm>
            <a:off x="2449417" y="3741864"/>
            <a:ext cx="7381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whom</a:t>
            </a:r>
            <a:endParaRPr lang="en-US" altLang="zh-CN" dirty="0"/>
          </a:p>
        </p:txBody>
      </p:sp>
      <p:sp>
        <p:nvSpPr>
          <p:cNvPr id="11" name="QM_5_AN.51_1#53f3bc2e6.blank?pid=e2a18f405&amp;color=0,55,96&amp;vpa=29&amp;vtp=1&amp;bbb=1"/>
          <p:cNvSpPr/>
          <p:nvPr/>
        </p:nvSpPr>
        <p:spPr>
          <a:xfrm>
            <a:off x="8119967" y="3741864"/>
            <a:ext cx="7508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or/and</a:t>
            </a:r>
            <a:endParaRPr lang="en-US" altLang="zh-CN" dirty="0"/>
          </a:p>
        </p:txBody>
      </p:sp>
      <p:sp>
        <p:nvSpPr>
          <p:cNvPr id="12" name="QM_5_AN.52_1#53f3bc2e6.blank?pid=e2a18f405&amp;color=0,55,96&amp;vpa=30&amp;vtp=1&amp;bbb=1"/>
          <p:cNvSpPr/>
          <p:nvPr/>
        </p:nvSpPr>
        <p:spPr>
          <a:xfrm>
            <a:off x="7195979" y="4107752"/>
            <a:ext cx="7635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saying</a:t>
            </a:r>
            <a:endParaRPr lang="en-US" altLang="zh-CN" dirty="0"/>
          </a:p>
        </p:txBody>
      </p:sp>
      <p:sp>
        <p:nvSpPr>
          <p:cNvPr id="13" name="QM_5_AN.53_1#53f3bc2e6.blank?pid=e2a18f405&amp;color=0,55,96&amp;vpa=31&amp;vtp=1&amp;bbb=1"/>
          <p:cNvSpPr/>
          <p:nvPr/>
        </p:nvSpPr>
        <p:spPr>
          <a:xfrm>
            <a:off x="5836126" y="4488752"/>
            <a:ext cx="3825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endParaRPr lang="en-US" altLang="zh-CN" dirty="0"/>
          </a:p>
        </p:txBody>
      </p:sp>
      <p:sp>
        <p:nvSpPr>
          <p:cNvPr id="14" name="QM_5_AN.54_1#53f3bc2e6.blank?pid=e2a18f405&amp;color=0,55,96&amp;vpa=32&amp;vtp=1&amp;bbb=1"/>
          <p:cNvSpPr/>
          <p:nvPr/>
        </p:nvSpPr>
        <p:spPr>
          <a:xfrm>
            <a:off x="5112226" y="4844352"/>
            <a:ext cx="966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recovery</a:t>
            </a:r>
            <a:endParaRPr lang="en-US" altLang="zh-CN" dirty="0"/>
          </a:p>
        </p:txBody>
      </p:sp>
      <p:sp>
        <p:nvSpPr>
          <p:cNvPr id="15" name="QM_5_AN.55_1#53f3bc2e6.blank?pid=e2a18f405&amp;color=0,55,96&amp;vpa=33&amp;vtp=1&amp;bbb=1"/>
          <p:cNvSpPr/>
          <p:nvPr/>
        </p:nvSpPr>
        <p:spPr>
          <a:xfrm>
            <a:off x="2521426" y="5593652"/>
            <a:ext cx="11826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themselves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6_1#cda6fa3da?pid=53f3bc2e6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3" name="QB_6_AN.57_1#cda6fa3da.blank?pid=53f3bc2e6&amp;color=0,55,96&amp;vpa=34&amp;vtp=1&amp;bbb=1"/>
          <p:cNvSpPr/>
          <p:nvPr/>
        </p:nvSpPr>
        <p:spPr>
          <a:xfrm>
            <a:off x="692626" y="1457325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called</a:t>
            </a:r>
            <a:endParaRPr lang="en-US" altLang="zh-CN" dirty="0"/>
          </a:p>
        </p:txBody>
      </p:sp>
      <p:sp>
        <p:nvSpPr>
          <p:cNvPr id="4" name="QB_6_AS.58_1#cda6fa3da?pid=53f3bc2e6&amp;color=0,55,96&amp;vtp=1&amp;bbb=1&amp;hb=1"/>
          <p:cNvSpPr/>
          <p:nvPr/>
        </p:nvSpPr>
        <p:spPr>
          <a:xfrm>
            <a:off x="502920" y="1913255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句意为：国际劳动节，有时被称为劳动节或五一劳动节，不仅是工人权利的庆祝活动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，也是许多国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家的节令性庆祝活动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。分析句子结构可知，句子主干成分完整，设空处应用非谓语形式作后置定语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，call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International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Workers'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Day之间为逻辑上的被动关系，应用过去分词形式。故填called。</a:t>
            </a:r>
            <a:endParaRPr lang="en-US" altLang="zh-CN" dirty="0"/>
          </a:p>
        </p:txBody>
      </p:sp>
      <p:sp>
        <p:nvSpPr>
          <p:cNvPr id="5" name="QB_6_BD.59_1#69986b02a?pid=53f3bc2e6&amp;color=0,55,96&amp;vtp=1&amp;bbb=1"/>
          <p:cNvSpPr/>
          <p:nvPr/>
        </p:nvSpPr>
        <p:spPr>
          <a:xfrm>
            <a:off x="502920" y="31528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6" name="QB_6_AN.60_1#69986b02a.blank?pid=53f3bc2e6&amp;color=0,55,96&amp;vpa=35&amp;vtp=1&amp;bbb=1"/>
          <p:cNvSpPr/>
          <p:nvPr/>
        </p:nvSpPr>
        <p:spPr>
          <a:xfrm>
            <a:off x="692626" y="3101403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seasonal</a:t>
            </a:r>
            <a:endParaRPr lang="en-US" altLang="zh-CN" dirty="0"/>
          </a:p>
        </p:txBody>
      </p:sp>
      <p:sp>
        <p:nvSpPr>
          <p:cNvPr id="7" name="QB_6_AS.61_1#69986b02a?pid=53f3bc2e6&amp;color=0,55,96&amp;vtp=1&amp;bbb=1"/>
          <p:cNvSpPr/>
          <p:nvPr/>
        </p:nvSpPr>
        <p:spPr>
          <a:xfrm>
            <a:off x="502920" y="35586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设空处作定语，修饰名词celebration，应用形容词形式。故填seasonal。</a:t>
            </a:r>
            <a:endParaRPr lang="en-US" altLang="zh-CN" sz="1800" dirty="0"/>
          </a:p>
        </p:txBody>
      </p:sp>
      <p:sp>
        <p:nvSpPr>
          <p:cNvPr id="8" name="QB_6_BD.62_1#6bc382f99?pid=53f3bc2e6&amp;color=0,55,96&amp;vtp=1&amp;bbb=1"/>
          <p:cNvSpPr/>
          <p:nvPr/>
        </p:nvSpPr>
        <p:spPr>
          <a:xfrm>
            <a:off x="502920" y="39643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endParaRPr lang="en-US" altLang="zh-CN" sz="1800" dirty="0"/>
          </a:p>
        </p:txBody>
      </p:sp>
      <p:sp>
        <p:nvSpPr>
          <p:cNvPr id="9" name="QB_6_AN.63_1#6bc382f99.blank?pid=53f3bc2e6&amp;color=0,55,96&amp;vpa=36&amp;vtp=1&amp;bbb=1"/>
          <p:cNvSpPr/>
          <p:nvPr/>
        </p:nvSpPr>
        <p:spPr>
          <a:xfrm>
            <a:off x="641826" y="3912933"/>
            <a:ext cx="19573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observed</a:t>
            </a:r>
            <a:endParaRPr lang="en-US" altLang="zh-CN" dirty="0"/>
          </a:p>
        </p:txBody>
      </p:sp>
      <p:sp>
        <p:nvSpPr>
          <p:cNvPr id="10" name="QB_6_AS.64_1#6bc382f99?pid=53f3bc2e6&amp;color=0,55,96&amp;vtp=1&amp;bbb=1&amp;hb=1"/>
          <p:cNvSpPr/>
          <p:nvPr/>
        </p:nvSpPr>
        <p:spPr>
          <a:xfrm>
            <a:off x="502920" y="437515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分析句子结构可知，设空处在句中作谓语，结合时间状语since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1920可知，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时态应用现在完成时；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observe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和主语This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holiday之间是被动关系，应用被动语态，且主语是单数名词，助动词应用has。故填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observed。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1656</Words>
  <Application>Microsoft Office PowerPoint</Application>
  <PresentationFormat>宽屏</PresentationFormat>
  <Paragraphs>190</Paragraphs>
  <Slides>16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2024-10-09T05:44:18Z</dcterms:created>
  <dcterms:modified xsi:type="dcterms:W3CDTF">2024-10-09T05:46:44Z</dcterms:modified>
  <cp:category/>
  <cp:contentStatus/>
</cp:coreProperties>
</file>